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4" r:id="rId6"/>
    <p:sldId id="261" r:id="rId7"/>
    <p:sldId id="269" r:id="rId8"/>
    <p:sldId id="288" r:id="rId9"/>
    <p:sldId id="289" r:id="rId10"/>
    <p:sldId id="290" r:id="rId11"/>
    <p:sldId id="266" r:id="rId12"/>
    <p:sldId id="291" r:id="rId13"/>
    <p:sldId id="267" r:id="rId14"/>
    <p:sldId id="292" r:id="rId15"/>
    <p:sldId id="268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274" r:id="rId32"/>
    <p:sldId id="27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A4C8B-8F52-4926-A91F-2BBC2F5F2957}" v="5" dt="2022-10-19T13:59:27.616"/>
    <p1510:client id="{1A784003-DF28-4B53-99AE-2F5FB43F50E8}" v="146" dt="2022-10-19T15:23:19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15"/>
    <p:restoredTop sz="86391"/>
  </p:normalViewPr>
  <p:slideViewPr>
    <p:cSldViewPr snapToGrid="0" snapToObjects="1">
      <p:cViewPr>
        <p:scale>
          <a:sx n="80" d="100"/>
          <a:sy n="80" d="100"/>
        </p:scale>
        <p:origin x="1140" y="1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18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C9C9F-45B0-CF48-8065-55FECDAF78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1D255-3D8B-5847-8573-45ED078D95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B294F-7AA8-0C48-883B-228BCD4E5DD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9B95-97E5-7B43-99CF-A518ECF3D8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DE643-2E3B-2C4C-9046-6CF719396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BA79-B11D-9E47-B16A-594C9D24D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13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9F99D-A381-654D-870C-73DB3FA15DC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B41EA-974C-2644-9465-4230EFC2F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0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8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9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8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8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8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2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2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2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4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41EA-974C-2644-9465-4230EFC2F9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8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90153"/>
            <a:ext cx="4629150" cy="4005636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989" y="1543050"/>
            <a:ext cx="3141030" cy="285869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89" y="390152"/>
            <a:ext cx="3141029" cy="1262964"/>
          </a:xfrm>
        </p:spPr>
        <p:txBody>
          <a:bodyPr anchor="t" anchorCtr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1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90153"/>
            <a:ext cx="4629150" cy="4005636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989" y="1543050"/>
            <a:ext cx="3141030" cy="285869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89" y="390152"/>
            <a:ext cx="3141029" cy="1262964"/>
          </a:xfrm>
        </p:spPr>
        <p:txBody>
          <a:bodyPr anchor="t" anchorCtr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3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7178"/>
            <a:ext cx="7886700" cy="8808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5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34070"/>
            <a:ext cx="7886700" cy="8839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2DB0B-C5D8-4188-C2F7-1E8F25F66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0B8F101A-5762-A94D-B26B-936FC3619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387179"/>
            <a:ext cx="4629150" cy="400861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990" y="1543050"/>
            <a:ext cx="3141029" cy="2858691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87178"/>
            <a:ext cx="3141029" cy="1155872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037FD-5766-48EC-A007-02FAF33E7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79" y="4651569"/>
            <a:ext cx="1849249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84048"/>
            <a:ext cx="7886700" cy="8839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391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kmobile.io/" TargetMode="External"/><Relationship Id="rId2" Type="http://schemas.openxmlformats.org/officeDocument/2006/relationships/hyperlink" Target="https://app.parkmobile.io/search?latitude=40.4379259&amp;longitude=-79.9556424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ts.pitt.edu/mobility/parking/parkmobil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tt.co1.qualtrics.com/jfe/form/SV_1QQ7m2HMwyba44e" TargetMode="External"/><Relationship Id="rId2" Type="http://schemas.openxmlformats.org/officeDocument/2006/relationships/hyperlink" Target="https://www.pts.pitt.edu/mobility/car-vanpools/join-carpoo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ommuteinfo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teinfo.org/for-commuters/emergency-ride-home/" TargetMode="External"/><Relationship Id="rId2" Type="http://schemas.openxmlformats.org/officeDocument/2006/relationships/hyperlink" Target="https://www.pts.pitt.edu/mobility/car-vanpools/join-vanpool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ting@bc.pitt.edu" TargetMode="External"/><Relationship Id="rId2" Type="http://schemas.openxmlformats.org/officeDocument/2006/relationships/hyperlink" Target="https://www.commutewithenterprise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deprt.org/all-schedules/" TargetMode="External"/><Relationship Id="rId2" Type="http://schemas.openxmlformats.org/officeDocument/2006/relationships/hyperlink" Target="https://www.rideprt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ts.pitt.edu/mobility/public-transportation" TargetMode="External"/><Relationship Id="rId4" Type="http://schemas.openxmlformats.org/officeDocument/2006/relationships/hyperlink" Target="https://transitapp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ommuteinfo.org/for-commuters/park-ride-locator/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.pitt.edu/mobility/biking/bike-parking-storage" TargetMode="External"/><Relationship Id="rId2" Type="http://schemas.openxmlformats.org/officeDocument/2006/relationships/hyperlink" Target="https://map.concept3d.com/?id=1315#!ce/38338?ct/38600,38599,38310,38595,38596,49493?s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ikeindex.org/upit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.pitt.edu/mobility/biking" TargetMode="External"/><Relationship Id="rId2" Type="http://schemas.openxmlformats.org/officeDocument/2006/relationships/hyperlink" Target="https://www.pts.pitt.edu/mobility/pogoh/activate-your-benefi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ttshuttle.com/routes" TargetMode="External"/><Relationship Id="rId2" Type="http://schemas.openxmlformats.org/officeDocument/2006/relationships/hyperlink" Target="https://www.pts.pitt.edu/mobility/shuttle-services/pitt-shuttle-schedul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loc.com/app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oc.com/app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tt.co1.qualtrics.com/jfe/form/SV_abgOZyFG8ImqL8V" TargetMode="External"/><Relationship Id="rId2" Type="http://schemas.openxmlformats.org/officeDocument/2006/relationships/hyperlink" Target="https://www.pts.pitt.edu/saferider-boundari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diversity.pitt.edu/disability-access/disability-resources-and-service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mailto:Parking@bc.pitt.edu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hyperlink" Target="https://www.pts.pitt.edu/" TargetMode="External"/><Relationship Id="rId4" Type="http://schemas.openxmlformats.org/officeDocument/2006/relationships/hyperlink" Target="mailto:Commuting@pitt.edu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.pitt.edu/sites/default/files/facstaffparking_jan2020map.pdf" TargetMode="External"/><Relationship Id="rId2" Type="http://schemas.openxmlformats.org/officeDocument/2006/relationships/hyperlink" Target="https://www.pts.pitt.edu/parking/permits/facultystaff/online-permit-application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ts.pitt.edu/parkinglist/waitlist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ts.pitt.edu/shared-and-set-day-permits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ts.pitt.edu/shared-and-set-day-permit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D9085-070E-2946-9BEF-08CF29519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600200"/>
          </a:xfrm>
        </p:spPr>
        <p:txBody>
          <a:bodyPr/>
          <a:lstStyle/>
          <a:p>
            <a:r>
              <a:rPr lang="en-US" dirty="0"/>
              <a:t>We are at your service!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r>
              <a:rPr lang="en-US" sz="1800" dirty="0"/>
              <a:t>01/29/2024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9BECA-E0EE-5843-A53B-B2F30C77D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55440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cs typeface="Calibri Light" panose="020F0302020204030204"/>
              </a:rPr>
              <a:t>ParkMobile Parking on Campus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9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958291"/>
            <a:ext cx="8178851" cy="407456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a typeface="Calibri"/>
                <a:cs typeface="Calibri"/>
              </a:rPr>
              <a:t>Hourly and daily parking is available with ParkMobile on the </a:t>
            </a:r>
            <a:r>
              <a:rPr lang="en-US" sz="1800" dirty="0">
                <a:ea typeface="Calibri"/>
                <a:cs typeface="Calibri"/>
                <a:hlinkClick r:id="rId2"/>
              </a:rPr>
              <a:t>ParkMobile website</a:t>
            </a:r>
            <a:r>
              <a:rPr lang="en-US" sz="1800" dirty="0">
                <a:ea typeface="Calibri"/>
                <a:cs typeface="Calibri"/>
              </a:rPr>
              <a:t> or </a:t>
            </a:r>
            <a:r>
              <a:rPr lang="en-US" sz="1800" dirty="0">
                <a:ea typeface="Calibri"/>
                <a:cs typeface="Calibri"/>
                <a:hlinkClick r:id="rId3"/>
              </a:rPr>
              <a:t>app</a:t>
            </a:r>
            <a:r>
              <a:rPr lang="en-US" sz="1800" dirty="0"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a typeface="Calibri"/>
                <a:cs typeface="Calibri"/>
              </a:rPr>
              <a:t>Same-day contact-less payment reservations with ParkMobile are available for University faculty, staff, and students at the following campus garages and lots:</a:t>
            </a:r>
          </a:p>
          <a:p>
            <a:pPr marL="0" indent="0">
              <a:buNone/>
            </a:pPr>
            <a:r>
              <a:rPr lang="en-US" sz="1400" dirty="0">
                <a:cs typeface="Calibri"/>
              </a:rPr>
              <a:t>      </a:t>
            </a:r>
          </a:p>
          <a:p>
            <a:pPr marL="0" indent="0">
              <a:buNone/>
            </a:pPr>
            <a:endParaRPr lang="en-US" sz="1400" dirty="0">
              <a:cs typeface="Calibri"/>
            </a:endParaRPr>
          </a:p>
          <a:p>
            <a:pPr marL="0" indent="0">
              <a:buNone/>
            </a:pPr>
            <a:endParaRPr lang="en-US" sz="1400" dirty="0">
              <a:cs typeface="Calibri"/>
            </a:endParaRPr>
          </a:p>
          <a:p>
            <a:pPr marL="0" indent="0">
              <a:buNone/>
            </a:pPr>
            <a:endParaRPr lang="en-US" sz="1400" dirty="0">
              <a:cs typeface="Calibri"/>
            </a:endParaRPr>
          </a:p>
          <a:p>
            <a:pPr marL="0" indent="0" algn="ctr">
              <a:buNone/>
            </a:pPr>
            <a:r>
              <a:rPr lang="en-US" sz="1800" dirty="0">
                <a:cs typeface="Calibri"/>
              </a:rPr>
              <a:t>Rates are subject to change.</a:t>
            </a:r>
            <a:endParaRPr lang="en-US" sz="1200" i="1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ea typeface="Calibri"/>
                <a:cs typeface="Calibri"/>
              </a:rPr>
              <a:t>Visit </a:t>
            </a:r>
            <a:r>
              <a:rPr lang="en-US" sz="1800" dirty="0">
                <a:ea typeface="+mn-lt"/>
                <a:cs typeface="+mn-lt"/>
                <a:hlinkClick r:id="rId4"/>
              </a:rPr>
              <a:t>pts.pitt.edu/mobility/parking/</a:t>
            </a:r>
            <a:r>
              <a:rPr lang="en-US" sz="1800" dirty="0" err="1">
                <a:ea typeface="+mn-lt"/>
                <a:cs typeface="+mn-lt"/>
                <a:hlinkClick r:id="rId4"/>
              </a:rPr>
              <a:t>parkmobile</a:t>
            </a:r>
            <a:r>
              <a:rPr lang="en-US" sz="1800" dirty="0">
                <a:ea typeface="+mn-lt"/>
                <a:cs typeface="+mn-lt"/>
              </a:rPr>
              <a:t> to learn more and explore all ParkMobile locations. </a:t>
            </a:r>
            <a:endParaRPr lang="en-US" sz="1800" i="1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7886700" cy="515722"/>
          </a:xfrm>
        </p:spPr>
        <p:txBody>
          <a:bodyPr/>
          <a:lstStyle/>
          <a:p>
            <a:r>
              <a:rPr lang="en-US" dirty="0"/>
              <a:t>Cash Parking on Campus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9541D27D-5B32-B817-571A-838CCDB01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93489"/>
              </p:ext>
            </p:extLst>
          </p:nvPr>
        </p:nvGraphicFramePr>
        <p:xfrm>
          <a:off x="1575206" y="2571750"/>
          <a:ext cx="6096000" cy="1102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1932663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55631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a typeface="+mn-lt"/>
                          <a:cs typeface="+mn-lt"/>
                        </a:rPr>
                        <a:t>Posvar</a:t>
                      </a:r>
                      <a:r>
                        <a:rPr lang="en-US" sz="1800" dirty="0">
                          <a:ea typeface="+mn-lt"/>
                          <a:cs typeface="+mn-lt"/>
                        </a:rPr>
                        <a:t> (A) Garage: $7.78</a:t>
                      </a:r>
                      <a:endParaRPr lang="en-US" sz="1800" dirty="0">
                        <a:ea typeface="Calibri" panose="020F0502020204030204"/>
                        <a:cs typeface="Calibri" panose="020F050202020403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a typeface="+mn-lt"/>
                          <a:cs typeface="+mn-lt"/>
                        </a:rPr>
                        <a:t>OC Lot: $7.78</a:t>
                      </a:r>
                      <a:endParaRPr lang="en-US" sz="1800" dirty="0">
                        <a:ea typeface="Calibri" panose="020F0502020204030204"/>
                        <a:cs typeface="Calibri" panose="020F050202020403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04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a typeface="+mn-lt"/>
                          <a:cs typeface="+mn-lt"/>
                        </a:rPr>
                        <a:t>U Lot: $11.11</a:t>
                      </a:r>
                      <a:endParaRPr lang="en-US" sz="1800" dirty="0">
                        <a:ea typeface="Calibri" panose="020F0502020204030204"/>
                        <a:cs typeface="Calibri" panose="020F050202020403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a typeface="+mn-lt"/>
                          <a:cs typeface="+mn-lt"/>
                        </a:rPr>
                        <a:t>RA Lot: $11.11</a:t>
                      </a:r>
                      <a:endParaRPr lang="en-US" sz="1800" dirty="0">
                        <a:ea typeface="Calibri" panose="020F0502020204030204"/>
                        <a:cs typeface="Calibri" panose="020F050202020403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31179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a typeface="+mn-lt"/>
                          <a:cs typeface="+mn-lt"/>
                        </a:rPr>
                        <a:t>PH Lot: $5.00</a:t>
                      </a:r>
                      <a:endParaRPr lang="en-US" sz="1800" dirty="0">
                        <a:ea typeface="Calibri" panose="020F0502020204030204"/>
                        <a:cs typeface="Calibri" panose="020F050202020403020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0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99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84048"/>
            <a:ext cx="7440016" cy="883968"/>
          </a:xfrm>
        </p:spPr>
        <p:txBody>
          <a:bodyPr/>
          <a:lstStyle/>
          <a:p>
            <a:r>
              <a:rPr lang="en-US" sz="3600" dirty="0">
                <a:cs typeface="Calibri Light" panose="020F0302020204030204"/>
              </a:rPr>
              <a:t>Motorist Assistance Program (MAP)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2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958291"/>
            <a:ext cx="8178851" cy="4074567"/>
          </a:xfrm>
        </p:spPr>
        <p:txBody>
          <a:bodyPr/>
          <a:lstStyle/>
          <a:p>
            <a:pPr marL="457200" indent="-457200"/>
            <a:r>
              <a:rPr lang="en-US" sz="1800" dirty="0">
                <a:cs typeface="Calibri"/>
              </a:rPr>
              <a:t>If your vehicle needs a jump start or if you've locked your keys inside, MAP is here for you!</a:t>
            </a:r>
          </a:p>
          <a:p>
            <a:pPr marL="457200" indent="-457200"/>
            <a:r>
              <a:rPr lang="en-US" sz="1800" dirty="0">
                <a:cs typeface="Calibri"/>
              </a:rPr>
              <a:t>During business hours (M-F 8:00 AM – 4:00 PM) please call the Parking Services Office at (412) 624-4034.</a:t>
            </a:r>
          </a:p>
          <a:p>
            <a:pPr marL="457200" indent="-457200"/>
            <a:r>
              <a:rPr lang="en-US" sz="1800" dirty="0">
                <a:cs typeface="Calibri"/>
              </a:rPr>
              <a:t>After 4:00 PM contact Campus Police at (412) 624-2121. 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cs typeface="Calibri Light" panose="020F0302020204030204"/>
              </a:rPr>
              <a:t>Motorist Assistance Program (MAP)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7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84048"/>
            <a:ext cx="5099152" cy="883968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cs typeface="Calibri Light" panose="020F0302020204030204"/>
              </a:rPr>
              <a:t>Carpooling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9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36269"/>
            <a:ext cx="4374948" cy="3182112"/>
          </a:xfrm>
        </p:spPr>
        <p:txBody>
          <a:bodyPr/>
          <a:lstStyle/>
          <a:p>
            <a:r>
              <a:rPr lang="en-US" sz="1800" dirty="0">
                <a:ea typeface="Calibri"/>
                <a:cs typeface="Calibri"/>
                <a:hlinkClick r:id="rId2"/>
              </a:rPr>
              <a:t>Carpooling</a:t>
            </a:r>
            <a:r>
              <a:rPr lang="en-US" sz="1800" dirty="0">
                <a:ea typeface="Calibri"/>
                <a:cs typeface="Calibri"/>
              </a:rPr>
              <a:t> to campus in a personal vehicle with 1 to 4 coworkers is an eco-friendly commute option that saves you money! </a:t>
            </a:r>
          </a:p>
          <a:p>
            <a:r>
              <a:rPr lang="en-US" sz="1800" dirty="0">
                <a:ea typeface="Calibri"/>
                <a:cs typeface="Calibri"/>
              </a:rPr>
              <a:t>There are two ways to register your carpool:</a:t>
            </a:r>
          </a:p>
          <a:p>
            <a:pPr lvl="1"/>
            <a:r>
              <a:rPr lang="en-US" sz="1600" dirty="0">
                <a:ea typeface="Calibri"/>
                <a:cs typeface="Calibri"/>
                <a:hlinkClick r:id="rId3"/>
              </a:rPr>
              <a:t>Pitt Parking Services Office</a:t>
            </a:r>
            <a:r>
              <a:rPr lang="en-US" sz="1600" dirty="0">
                <a:ea typeface="Calibri"/>
                <a:cs typeface="Calibri"/>
              </a:rPr>
              <a:t>: Commute together at least 3 days a week, one member of the carpool must be a permit holder with the Parking Services Office. </a:t>
            </a:r>
          </a:p>
          <a:p>
            <a:pPr lvl="1"/>
            <a:r>
              <a:rPr lang="en-US" sz="1600" dirty="0" err="1">
                <a:ea typeface="Calibri"/>
                <a:cs typeface="Calibri"/>
                <a:hlinkClick r:id="rId4"/>
              </a:rPr>
              <a:t>CommuteInfo</a:t>
            </a:r>
            <a:r>
              <a:rPr lang="en-US" sz="1600" dirty="0">
                <a:ea typeface="Calibri"/>
                <a:cs typeface="Calibri"/>
              </a:rPr>
              <a:t>: Commute together at least 2 days a week.</a:t>
            </a:r>
            <a:endParaRPr lang="en-US" sz="2600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cs typeface="Calibri Light" panose="020F0302020204030204"/>
              </a:rPr>
              <a:t>Carpooling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EEE0B-D426-2357-56DB-D66597077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713" y="1957622"/>
            <a:ext cx="3384787" cy="17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7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7930134" cy="4074567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cs typeface="Calibri" panose="020F0502020204030204"/>
                <a:hlinkClick r:id="rId2"/>
              </a:rPr>
              <a:t>Vanpools</a:t>
            </a:r>
            <a:r>
              <a:rPr lang="en-US" sz="1800" dirty="0">
                <a:cs typeface="Calibri" panose="020F0502020204030204"/>
              </a:rPr>
              <a:t> consist of groups of 5-15 participants who live near each other or along the same route and share a ride to Oakland in either an SUV, minivan, or economy van. Participants split the cost of commuting, so this option is affordable </a:t>
            </a:r>
            <a:r>
              <a:rPr lang="en-US" sz="1800" i="1" dirty="0">
                <a:cs typeface="Calibri" panose="020F0502020204030204"/>
              </a:rPr>
              <a:t>and </a:t>
            </a:r>
            <a:r>
              <a:rPr lang="en-US" sz="1800" dirty="0">
                <a:cs typeface="Calibri" panose="020F0502020204030204"/>
              </a:rPr>
              <a:t>sustainable!</a:t>
            </a:r>
          </a:p>
          <a:p>
            <a:pPr marL="0" indent="0">
              <a:buNone/>
            </a:pPr>
            <a:r>
              <a:rPr lang="en-US" sz="1800" dirty="0">
                <a:ea typeface="Calibri"/>
                <a:cs typeface="Calibri"/>
              </a:rPr>
              <a:t>Registered vanpoolers receive the following benefits: </a:t>
            </a:r>
          </a:p>
          <a:p>
            <a:pPr marL="285750" indent="-285750"/>
            <a:r>
              <a:rPr lang="en-US" sz="1800" dirty="0">
                <a:ea typeface="Calibri"/>
                <a:cs typeface="Calibri"/>
              </a:rPr>
              <a:t>Free parking for registered vanpools provided by the Office of Mobility</a:t>
            </a:r>
          </a:p>
          <a:p>
            <a:pPr marL="285750" indent="-285750"/>
            <a:r>
              <a:rPr lang="en-US" sz="1800" dirty="0">
                <a:ea typeface="Calibri"/>
                <a:cs typeface="Calibri"/>
              </a:rPr>
              <a:t>Free ride matching services</a:t>
            </a:r>
          </a:p>
          <a:p>
            <a:pPr marL="285750" indent="-285750"/>
            <a:r>
              <a:rPr lang="en-US" sz="1800" dirty="0">
                <a:ea typeface="Calibri"/>
                <a:cs typeface="Calibri"/>
              </a:rPr>
              <a:t>Pre-tax payroll deduction</a:t>
            </a:r>
          </a:p>
          <a:p>
            <a:pPr marL="285750" indent="-285750"/>
            <a:r>
              <a:rPr lang="en-US" sz="1800" dirty="0">
                <a:ea typeface="Calibri"/>
                <a:cs typeface="Calibri"/>
              </a:rPr>
              <a:t>Temporary parking permits for when members need to drive separately (2 per semester)</a:t>
            </a:r>
          </a:p>
          <a:p>
            <a:pPr marL="285750" indent="-285750"/>
            <a:r>
              <a:rPr lang="en-US" sz="1800" dirty="0">
                <a:ea typeface="Calibri"/>
                <a:cs typeface="Calibri"/>
                <a:hlinkClick r:id="rId3"/>
              </a:rPr>
              <a:t>Emergency Ride Home Reimbursement Program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cs typeface="Calibri Light" panose="020F0302020204030204"/>
              </a:rPr>
              <a:t>Vanpooling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1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16736"/>
            <a:ext cx="4426153" cy="291876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To join a vanpool, visit </a:t>
            </a:r>
            <a:r>
              <a:rPr lang="en-US" sz="18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Commute with Enterprise's website </a:t>
            </a:r>
            <a:r>
              <a:rPr lang="en-US" sz="1800" dirty="0">
                <a:ea typeface="+mn-lt"/>
                <a:cs typeface="+mn-lt"/>
              </a:rPr>
              <a:t>and click "Join Commute." </a:t>
            </a:r>
            <a:r>
              <a:rPr lang="en-US" sz="1800" dirty="0" err="1">
                <a:ea typeface="+mn-lt"/>
                <a:cs typeface="+mn-lt"/>
              </a:rPr>
              <a:t>CommuteInfo</a:t>
            </a:r>
            <a:r>
              <a:rPr lang="en-US" sz="1800" dirty="0">
                <a:ea typeface="+mn-lt"/>
                <a:cs typeface="+mn-lt"/>
              </a:rPr>
              <a:t> and Commute with Enterprise will contact you with the next steps.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Contact </a:t>
            </a:r>
            <a:r>
              <a:rPr lang="en-US" sz="18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commuting@bc.pitt.edu</a:t>
            </a:r>
            <a:r>
              <a:rPr lang="en-US" sz="1800" dirty="0">
                <a:ea typeface="+mn-lt"/>
                <a:cs typeface="+mn-lt"/>
              </a:rPr>
              <a:t> to learn more about the </a:t>
            </a:r>
            <a:r>
              <a:rPr lang="en-US" sz="1800" dirty="0" err="1">
                <a:ea typeface="+mn-lt"/>
                <a:cs typeface="+mn-lt"/>
              </a:rPr>
              <a:t>CommuteInfo</a:t>
            </a:r>
            <a:r>
              <a:rPr lang="en-US" sz="1800" dirty="0">
                <a:ea typeface="+mn-lt"/>
                <a:cs typeface="+mn-lt"/>
              </a:rPr>
              <a:t> vanpool program in partnership with Commute with Enterprise. </a:t>
            </a:r>
            <a:r>
              <a:rPr lang="en-US" sz="1800" dirty="0">
                <a:ea typeface="Calibri"/>
                <a:cs typeface="Calibri"/>
              </a:rPr>
              <a:t> </a:t>
            </a:r>
            <a:endParaRPr lang="en-US" sz="2800" dirty="0">
              <a:ea typeface="Calibri" panose="020F0502020204030204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cs typeface="Calibri Light" panose="020F0302020204030204"/>
              </a:rPr>
              <a:t>Vanpooling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3B627-E951-A575-D07A-26851A265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34" y="1763476"/>
            <a:ext cx="3352193" cy="20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84048"/>
            <a:ext cx="5457596" cy="883968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ea typeface="+mj-lt"/>
                <a:cs typeface="+mj-lt"/>
              </a:rPr>
              <a:t>Bus, Light Rail, and Incline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3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7930134" cy="4074567"/>
          </a:xfrm>
        </p:spPr>
        <p:txBody>
          <a:bodyPr/>
          <a:lstStyle/>
          <a:p>
            <a:pPr marL="457200" indent="-457200"/>
            <a:r>
              <a:rPr lang="en-US" sz="2100" dirty="0">
                <a:cs typeface="Calibri"/>
              </a:rPr>
              <a:t>Ride </a:t>
            </a:r>
            <a:r>
              <a:rPr lang="en-US" sz="2100" dirty="0">
                <a:cs typeface="Calibri"/>
                <a:hlinkClick r:id="rId2"/>
              </a:rPr>
              <a:t>Pittsburgh Regional Transit</a:t>
            </a:r>
            <a:r>
              <a:rPr lang="en-US" sz="2100" dirty="0">
                <a:cs typeface="Calibri"/>
              </a:rPr>
              <a:t> (PRT) </a:t>
            </a:r>
            <a:r>
              <a:rPr lang="en-US" sz="2100" b="1" dirty="0">
                <a:cs typeface="Calibri"/>
              </a:rPr>
              <a:t>fare-free</a:t>
            </a:r>
            <a:r>
              <a:rPr lang="en-US" sz="2100" dirty="0">
                <a:cs typeface="Calibri"/>
              </a:rPr>
              <a:t> using your active Pitt ID.</a:t>
            </a:r>
          </a:p>
          <a:p>
            <a:pPr marL="960120" lvl="1"/>
            <a:r>
              <a:rPr lang="en-US" sz="2100" dirty="0">
                <a:solidFill>
                  <a:srgbClr val="000000"/>
                </a:solidFill>
                <a:cs typeface="Calibri"/>
              </a:rPr>
              <a:t>PRT provides transportation around Oakland and Pittsburgh seven days a week, including limited service on holidays.</a:t>
            </a:r>
          </a:p>
          <a:p>
            <a:pPr marL="457200" indent="-457200"/>
            <a:r>
              <a:rPr lang="en-US" sz="2100" dirty="0">
                <a:solidFill>
                  <a:schemeClr val="accent5">
                    <a:lumMod val="75000"/>
                  </a:schemeClr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Routes and schedules</a:t>
            </a:r>
            <a:r>
              <a:rPr lang="en-US" sz="2100" dirty="0">
                <a:solidFill>
                  <a:srgbClr val="000000"/>
                </a:solidFill>
                <a:cs typeface="Calibri"/>
              </a:rPr>
              <a:t> are available online for all PRT options. </a:t>
            </a:r>
          </a:p>
          <a:p>
            <a:pPr marL="457200" indent="-457200"/>
            <a:r>
              <a:rPr lang="en-US" sz="2100" dirty="0">
                <a:solidFill>
                  <a:srgbClr val="000000"/>
                </a:solidFill>
                <a:cs typeface="Calibri"/>
              </a:rPr>
              <a:t>Access real-time routes and nearby lines using the </a:t>
            </a:r>
            <a:r>
              <a:rPr lang="en-US" sz="2100" dirty="0">
                <a:solidFill>
                  <a:srgbClr val="000000"/>
                </a:solidFill>
                <a:cs typeface="Calibri"/>
                <a:hlinkClick r:id="rId4"/>
              </a:rPr>
              <a:t>Transit App</a:t>
            </a:r>
            <a:r>
              <a:rPr lang="en-US" sz="2100" dirty="0">
                <a:solidFill>
                  <a:srgbClr val="000000"/>
                </a:solidFill>
                <a:cs typeface="Calibri"/>
              </a:rPr>
              <a:t>. 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000000"/>
                </a:solidFill>
                <a:cs typeface="Calibri"/>
              </a:rPr>
              <a:t>Learn more about public transportation options at </a:t>
            </a:r>
            <a:r>
              <a:rPr lang="en-US" sz="2100" dirty="0">
                <a:solidFill>
                  <a:srgbClr val="000000"/>
                </a:solidFill>
                <a:ea typeface="+mn-lt"/>
                <a:cs typeface="+mn-lt"/>
                <a:hlinkClick r:id="rId5"/>
              </a:rPr>
              <a:t>pts.pitt.edu/mobility/public-transportation</a:t>
            </a:r>
            <a:r>
              <a:rPr lang="en-US" sz="21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21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Bus, Light Rail, and Incline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9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cs typeface="Calibri"/>
              </a:rPr>
              <a:t>Commuting to campus</a:t>
            </a:r>
            <a:endParaRPr lang="en-US" dirty="0">
              <a:cs typeface="Calibri"/>
            </a:endParaRPr>
          </a:p>
          <a:p>
            <a:r>
              <a:rPr lang="en-US" sz="2400" dirty="0">
                <a:cs typeface="Calibri"/>
              </a:rPr>
              <a:t>Getting around campus </a:t>
            </a:r>
          </a:p>
          <a:p>
            <a:r>
              <a:rPr lang="en-US" sz="2400" dirty="0">
                <a:cs typeface="Calibri"/>
              </a:rPr>
              <a:t>Parking</a:t>
            </a:r>
          </a:p>
          <a:p>
            <a:r>
              <a:rPr lang="en-US" sz="2400" dirty="0">
                <a:cs typeface="Calibri"/>
              </a:rPr>
              <a:t>Carpools &amp; Vanpools</a:t>
            </a:r>
          </a:p>
          <a:p>
            <a:r>
              <a:rPr lang="en-US" sz="2400" dirty="0">
                <a:cs typeface="Calibri"/>
              </a:rPr>
              <a:t>Public Transportation</a:t>
            </a:r>
          </a:p>
          <a:p>
            <a:r>
              <a:rPr lang="en-US" sz="2400" dirty="0">
                <a:cs typeface="Calibri"/>
              </a:rPr>
              <a:t>Biking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79236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16736"/>
            <a:ext cx="5391760" cy="2918765"/>
          </a:xfrm>
        </p:spPr>
        <p:txBody>
          <a:bodyPr/>
          <a:lstStyle/>
          <a:p>
            <a:pPr marL="457200" indent="-457200"/>
            <a:r>
              <a:rPr lang="en-US" sz="2100" dirty="0">
                <a:cs typeface="Calibri"/>
              </a:rPr>
              <a:t>Park-n-Ride facilities are located throughout the region. These are places where you can park your car to meet your bus, carpool or vanpool buddies.</a:t>
            </a:r>
          </a:p>
          <a:p>
            <a:pPr marL="960120" lvl="1"/>
            <a:r>
              <a:rPr lang="en-US" sz="2100" dirty="0">
                <a:cs typeface="Calibri"/>
              </a:rPr>
              <a:t>Be sure to check in advance for bus arrival times or any parking restrictions.</a:t>
            </a:r>
          </a:p>
          <a:p>
            <a:pPr marL="457200" indent="-457200"/>
            <a:r>
              <a:rPr lang="en-US" sz="2100" dirty="0">
                <a:cs typeface="Calibri"/>
              </a:rPr>
              <a:t>Regional listing available: </a:t>
            </a:r>
            <a:r>
              <a:rPr lang="en-US" sz="2100" dirty="0">
                <a:ea typeface="+mn-lt"/>
                <a:cs typeface="+mn-lt"/>
                <a:hlinkClick r:id="rId2"/>
              </a:rPr>
              <a:t>https://commuteinfo.org/for-commuters/park-ride-locator/</a:t>
            </a:r>
            <a:endParaRPr lang="en-US" sz="2100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ea typeface="Calibri"/>
                <a:cs typeface="Calibri"/>
              </a:rPr>
              <a:t> </a:t>
            </a:r>
            <a:endParaRPr lang="en-US" sz="2800" dirty="0">
              <a:ea typeface="Calibri" panose="020F0502020204030204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Park-n-Ride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75461-3145-09F6-34B1-9ED506AD7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792" y="1626874"/>
            <a:ext cx="2683708" cy="22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42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cs typeface="Calibri Light" panose="020F0302020204030204"/>
              </a:rPr>
              <a:t>Biking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33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8259318" cy="4074567"/>
          </a:xfrm>
        </p:spPr>
        <p:txBody>
          <a:bodyPr/>
          <a:lstStyle/>
          <a:p>
            <a:pPr marL="0" indent="0">
              <a:buNone/>
            </a:pPr>
            <a:r>
              <a:rPr lang="en-US" sz="2100" dirty="0">
                <a:cs typeface="Calibri" panose="020F0502020204030204"/>
              </a:rPr>
              <a:t>Biking to campus is a sustainable choice that incorporates movement into your day, boosts personal wellness, and strengthens community.</a:t>
            </a:r>
          </a:p>
          <a:p>
            <a:pPr marL="342900" indent="-342900"/>
            <a:r>
              <a:rPr lang="en-US" sz="2100" dirty="0">
                <a:ea typeface="Calibri"/>
                <a:cs typeface="Calibri"/>
              </a:rPr>
              <a:t>Explore our </a:t>
            </a:r>
            <a:r>
              <a:rPr lang="en-US" sz="2100" dirty="0">
                <a:ea typeface="Calibri"/>
                <a:cs typeface="Calibri"/>
                <a:hlinkClick r:id="rId2"/>
              </a:rPr>
              <a:t>Campus Bike Map</a:t>
            </a:r>
            <a:r>
              <a:rPr lang="en-US" sz="2100" dirty="0">
                <a:ea typeface="Calibri"/>
                <a:cs typeface="Calibri"/>
              </a:rPr>
              <a:t> to find free, convenient bike parking locations or Fixit Bike Repair stations equipped with an air pump and tools.</a:t>
            </a:r>
          </a:p>
          <a:p>
            <a:pPr marL="342900" indent="-342900"/>
            <a:r>
              <a:rPr lang="en-US" sz="2100" dirty="0">
                <a:cs typeface="Calibri"/>
              </a:rPr>
              <a:t>Secure your bike in a </a:t>
            </a:r>
            <a:r>
              <a:rPr lang="en-US" sz="2100" dirty="0">
                <a:cs typeface="Calibri"/>
                <a:hlinkClick r:id="rId3"/>
              </a:rPr>
              <a:t>bike locker or indoor bike room</a:t>
            </a:r>
            <a:r>
              <a:rPr lang="en-US" sz="2100" dirty="0">
                <a:cs typeface="Calibri"/>
              </a:rPr>
              <a:t> on campus.</a:t>
            </a:r>
            <a:endParaRPr lang="en-US" sz="2100" dirty="0">
              <a:ea typeface="Calibri"/>
              <a:cs typeface="Calibri"/>
            </a:endParaRPr>
          </a:p>
          <a:p>
            <a:pPr marL="845820" lvl="1" indent="-342900"/>
            <a:r>
              <a:rPr lang="en-US" sz="2100" dirty="0">
                <a:cs typeface="Calibri"/>
              </a:rPr>
              <a:t>Locker rentals are $40/semester + a $10 refundable key deposit.</a:t>
            </a:r>
            <a:endParaRPr lang="en-US" sz="2100" dirty="0">
              <a:ea typeface="Calibri"/>
              <a:cs typeface="Calibri"/>
            </a:endParaRPr>
          </a:p>
          <a:p>
            <a:pPr marL="342900" indent="-342900"/>
            <a:r>
              <a:rPr lang="en-US" sz="2100" dirty="0">
                <a:cs typeface="Calibri"/>
              </a:rPr>
              <a:t>Register your bike for free with the </a:t>
            </a:r>
            <a:r>
              <a:rPr lang="en-US" sz="2100" dirty="0">
                <a:cs typeface="Calibri"/>
                <a:hlinkClick r:id="rId4"/>
              </a:rPr>
              <a:t>Pitt </a:t>
            </a:r>
            <a:r>
              <a:rPr lang="en-US" sz="2100" dirty="0" err="1">
                <a:cs typeface="Calibri"/>
                <a:hlinkClick r:id="rId4"/>
              </a:rPr>
              <a:t>BikeIndex</a:t>
            </a:r>
            <a:r>
              <a:rPr lang="en-US" sz="2100" dirty="0">
                <a:cs typeface="Calibri"/>
              </a:rPr>
              <a:t> to record your ownership in the case of theft or impoundment.</a:t>
            </a:r>
            <a:endParaRPr lang="en-US" sz="21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Biking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5530748" cy="407456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/>
                <a:cs typeface="Calibri"/>
              </a:rPr>
              <a:t>No bike? No worries! All faculty, staff, &amp; students can use POGOH, Pittsburgh's bike-sharing system, for free! Enjoy unlimited 30-minute rides on either standard or electric-assist bikes once you </a:t>
            </a:r>
            <a:r>
              <a:rPr lang="en-US" sz="2400" dirty="0">
                <a:latin typeface="Calibri" panose="020F0502020204030204"/>
                <a:cs typeface="Calibri"/>
                <a:hlinkClick r:id="rId2"/>
              </a:rPr>
              <a:t>activate your benefit</a:t>
            </a:r>
            <a:r>
              <a:rPr lang="en-US" sz="2400" dirty="0">
                <a:latin typeface="Calibri" panose="020F0502020204030204"/>
                <a:cs typeface="Calibri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Calibri" panose="020F0502020204030204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/>
                <a:cs typeface="Calibri"/>
              </a:rPr>
              <a:t>Learn more about biking on campus and safety tips at </a:t>
            </a:r>
            <a:r>
              <a:rPr lang="en-US" sz="2400" dirty="0">
                <a:ea typeface="+mn-lt"/>
                <a:cs typeface="+mn-lt"/>
                <a:hlinkClick r:id="rId3"/>
              </a:rPr>
              <a:t>www.pts.pitt.edu/mobility/biking</a:t>
            </a:r>
            <a:r>
              <a:rPr lang="en-US" sz="2400" dirty="0">
                <a:latin typeface="Calibri" panose="020F0502020204030204"/>
                <a:cs typeface="Calibri"/>
              </a:rPr>
              <a:t> </a:t>
            </a:r>
            <a:endParaRPr lang="en-US" sz="2400" dirty="0">
              <a:latin typeface="Calibri" panose="020F0502020204030204"/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Biking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C51C8-E56E-D26C-9BAF-48CE9F547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398" y="958291"/>
            <a:ext cx="2443913" cy="1173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2C70C-9D7B-4A86-6D00-FEEB211BB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2662" t="28400" r="8766" b="8400"/>
          <a:stretch/>
        </p:blipFill>
        <p:spPr>
          <a:xfrm>
            <a:off x="6159398" y="3416428"/>
            <a:ext cx="2443913" cy="1537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0B83E-6F9B-D382-F337-8F633101B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693" y="2262683"/>
            <a:ext cx="957323" cy="10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84048"/>
            <a:ext cx="7440016" cy="883968"/>
          </a:xfrm>
        </p:spPr>
        <p:txBody>
          <a:bodyPr/>
          <a:lstStyle/>
          <a:p>
            <a:r>
              <a:rPr lang="en-US" sz="3600" dirty="0">
                <a:cs typeface="Calibri Light" panose="020F0302020204030204"/>
              </a:rPr>
              <a:t>Campus Shuttles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0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8259318" cy="407456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cs typeface="Calibri Light"/>
              </a:rPr>
              <a:t>Shuttle Ride for </a:t>
            </a:r>
            <a:r>
              <a:rPr lang="en-US" sz="2400" b="1" dirty="0">
                <a:cs typeface="Calibri Light"/>
              </a:rPr>
              <a:t>Free</a:t>
            </a:r>
            <a:r>
              <a:rPr lang="en-US" sz="2400" dirty="0">
                <a:cs typeface="Calibri Light"/>
              </a:rPr>
              <a:t> with your Pitt ID! </a:t>
            </a:r>
          </a:p>
          <a:p>
            <a:pPr marL="0" indent="0">
              <a:buNone/>
            </a:pPr>
            <a:endParaRPr lang="en-US" sz="2400" dirty="0">
              <a:cs typeface="Calibri Light"/>
            </a:endParaRPr>
          </a:p>
          <a:p>
            <a:r>
              <a:rPr lang="en-US" dirty="0">
                <a:cs typeface="Calibri"/>
              </a:rPr>
              <a:t>Campus Shuttle System</a:t>
            </a:r>
          </a:p>
          <a:p>
            <a:pPr lvl="1"/>
            <a:r>
              <a:rPr lang="en-US" sz="2400" dirty="0">
                <a:cs typeface="Calibri"/>
              </a:rPr>
              <a:t>Route times and locations for our shuttles can be found at </a:t>
            </a:r>
            <a:r>
              <a:rPr lang="en-US" sz="2400" dirty="0">
                <a:ea typeface="+mn-lt"/>
                <a:cs typeface="+mn-lt"/>
                <a:hlinkClick r:id="rId2"/>
              </a:rPr>
              <a:t>pts.pitt.edu/mobility/shuttle-services/</a:t>
            </a:r>
            <a:r>
              <a:rPr lang="en-US" sz="2400" dirty="0" err="1">
                <a:ea typeface="+mn-lt"/>
                <a:cs typeface="+mn-lt"/>
                <a:hlinkClick r:id="rId2"/>
              </a:rPr>
              <a:t>pitt</a:t>
            </a:r>
            <a:r>
              <a:rPr lang="en-US" sz="2400" dirty="0">
                <a:ea typeface="+mn-lt"/>
                <a:cs typeface="+mn-lt"/>
                <a:hlinkClick r:id="rId2"/>
              </a:rPr>
              <a:t>-shuttle-schedule</a:t>
            </a:r>
            <a:r>
              <a:rPr lang="en-US" sz="2400" dirty="0">
                <a:cs typeface="Calibri"/>
              </a:rPr>
              <a:t> </a:t>
            </a:r>
          </a:p>
          <a:p>
            <a:pPr lvl="1"/>
            <a:r>
              <a:rPr lang="en-US" sz="2400" dirty="0">
                <a:cs typeface="Calibri"/>
              </a:rPr>
              <a:t>All shuttles offer real-time route tracking via the </a:t>
            </a:r>
            <a:r>
              <a:rPr lang="en-US" sz="2400" dirty="0">
                <a:cs typeface="Calibri"/>
                <a:hlinkClick r:id="rId3"/>
              </a:rPr>
              <a:t>Pitt Shuttle Tracker</a:t>
            </a:r>
            <a:r>
              <a:rPr lang="en-US" sz="2400" dirty="0">
                <a:cs typeface="Calibri"/>
              </a:rPr>
              <a:t> for desktop users or </a:t>
            </a:r>
            <a:r>
              <a:rPr lang="en-US" sz="2400" dirty="0" err="1">
                <a:cs typeface="Calibri"/>
                <a:hlinkClick r:id="rId4"/>
              </a:rPr>
              <a:t>TransLoc</a:t>
            </a:r>
            <a:r>
              <a:rPr lang="en-US" sz="2400" dirty="0">
                <a:cs typeface="Calibri"/>
                <a:hlinkClick r:id="rId4"/>
              </a:rPr>
              <a:t> App</a:t>
            </a:r>
            <a:r>
              <a:rPr lang="en-US" sz="2400" dirty="0">
                <a:cs typeface="Calibri"/>
              </a:rPr>
              <a:t> for mobile users. 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Shuttles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22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8259318" cy="4074567"/>
          </a:xfrm>
        </p:spPr>
        <p:txBody>
          <a:bodyPr/>
          <a:lstStyle/>
          <a:p>
            <a:r>
              <a:rPr lang="en-US" dirty="0" err="1">
                <a:cs typeface="Calibri"/>
              </a:rPr>
              <a:t>SafeRider</a:t>
            </a:r>
            <a:endParaRPr lang="en-US" dirty="0">
              <a:cs typeface="Calibri"/>
            </a:endParaRPr>
          </a:p>
          <a:p>
            <a:pPr lvl="1"/>
            <a:r>
              <a:rPr lang="en-US" sz="2400" dirty="0">
                <a:solidFill>
                  <a:srgbClr val="2B2B2B"/>
                </a:solidFill>
                <a:cs typeface="Calibri"/>
              </a:rPr>
              <a:t>Provides</a:t>
            </a:r>
            <a:r>
              <a:rPr lang="en-US" sz="2400" dirty="0">
                <a:solidFill>
                  <a:srgbClr val="2B2B2B"/>
                </a:solidFill>
                <a:ea typeface="+mn-lt"/>
                <a:cs typeface="+mn-lt"/>
              </a:rPr>
              <a:t> complimentary transportation from 9:00 PM to 3:00 AM when special non-emergency needs arise for Pitt students, faculty, and staff. 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r>
              <a:rPr lang="en-US" sz="2400" dirty="0">
                <a:solidFill>
                  <a:srgbClr val="2B2B2B"/>
                </a:solidFill>
                <a:ea typeface="+mn-lt"/>
                <a:cs typeface="+mn-lt"/>
              </a:rPr>
              <a:t>You can request </a:t>
            </a:r>
            <a:r>
              <a:rPr lang="en-US" sz="2400" dirty="0" err="1">
                <a:solidFill>
                  <a:srgbClr val="2B2B2B"/>
                </a:solidFill>
                <a:ea typeface="+mn-lt"/>
                <a:cs typeface="+mn-lt"/>
              </a:rPr>
              <a:t>SafeRider</a:t>
            </a:r>
            <a:r>
              <a:rPr lang="en-US" sz="2400" dirty="0">
                <a:solidFill>
                  <a:srgbClr val="2B2B2B"/>
                </a:solidFill>
                <a:ea typeface="+mn-lt"/>
                <a:cs typeface="+mn-lt"/>
              </a:rPr>
              <a:t> from your phone with the </a:t>
            </a:r>
            <a:r>
              <a:rPr lang="en-US" sz="2400" dirty="0" err="1">
                <a:solidFill>
                  <a:srgbClr val="3366FF"/>
                </a:solidFill>
                <a:ea typeface="+mn-lt"/>
                <a:cs typeface="+mn-lt"/>
                <a:hlinkClick r:id="rId2"/>
              </a:rPr>
              <a:t>TransLoc</a:t>
            </a:r>
            <a:r>
              <a:rPr lang="en-US" sz="2400" dirty="0">
                <a:solidFill>
                  <a:srgbClr val="3366FF"/>
                </a:solidFill>
                <a:ea typeface="+mn-lt"/>
                <a:cs typeface="+mn-lt"/>
                <a:hlinkClick r:id="rId2"/>
              </a:rPr>
              <a:t> App</a:t>
            </a:r>
            <a:r>
              <a:rPr lang="en-US" sz="2400" dirty="0">
                <a:solidFill>
                  <a:srgbClr val="2B2B2B"/>
                </a:solidFill>
                <a:ea typeface="+mn-lt"/>
                <a:cs typeface="+mn-lt"/>
              </a:rPr>
              <a:t> or call 412-648-CALL (2255) for your safe ride.</a:t>
            </a:r>
            <a:endParaRPr lang="en-US" sz="2400" dirty="0">
              <a:solidFill>
                <a:srgbClr val="2B2B2B"/>
              </a:solidFill>
              <a:cs typeface="Calibri"/>
            </a:endParaRPr>
          </a:p>
          <a:p>
            <a:pPr lvl="1"/>
            <a:r>
              <a:rPr lang="en-US" sz="2400" dirty="0">
                <a:solidFill>
                  <a:srgbClr val="2B2B2B"/>
                </a:solidFill>
                <a:cs typeface="Calibri"/>
              </a:rPr>
              <a:t>Each rider is permitted 1 round trip per evening and a maximum of 25 trips per semester. </a:t>
            </a:r>
          </a:p>
          <a:p>
            <a:pPr lvl="1"/>
            <a:r>
              <a:rPr lang="en-US" sz="2400" dirty="0">
                <a:solidFill>
                  <a:srgbClr val="2B2B2B"/>
                </a:solidFill>
                <a:cs typeface="Calibri"/>
              </a:rPr>
              <a:t>You are allowed 2 non-University guests. 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Shuttles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26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8291"/>
            <a:ext cx="8259318" cy="4074567"/>
          </a:xfrm>
        </p:spPr>
        <p:txBody>
          <a:bodyPr/>
          <a:lstStyle/>
          <a:p>
            <a:pPr marL="457200" indent="-457200"/>
            <a:r>
              <a:rPr lang="en-US" dirty="0">
                <a:cs typeface="Calibri"/>
              </a:rPr>
              <a:t>Disability Shuttle</a:t>
            </a:r>
          </a:p>
          <a:p>
            <a:pPr marL="960120" lvl="1"/>
            <a:r>
              <a:rPr lang="en-US" sz="2400" dirty="0">
                <a:solidFill>
                  <a:srgbClr val="2B2B2B"/>
                </a:solidFill>
                <a:cs typeface="Calibri"/>
              </a:rPr>
              <a:t>Provides</a:t>
            </a:r>
            <a:r>
              <a:rPr lang="en-US" sz="2400" dirty="0">
                <a:solidFill>
                  <a:srgbClr val="2B2B2B"/>
                </a:solidFill>
                <a:ea typeface="+mn-lt"/>
                <a:cs typeface="+mn-lt"/>
              </a:rPr>
              <a:t> safe, convenient transportation for students, faculty, and staff with temporary injuries and permanent disabilities.</a:t>
            </a:r>
            <a:endParaRPr lang="en-US" sz="2400" dirty="0">
              <a:solidFill>
                <a:srgbClr val="2B2B2B"/>
              </a:solidFill>
              <a:cs typeface="Calibri"/>
            </a:endParaRPr>
          </a:p>
          <a:p>
            <a:pPr marL="960120" lvl="1"/>
            <a:r>
              <a:rPr lang="en-US" sz="2400" dirty="0">
                <a:solidFill>
                  <a:srgbClr val="2B2B2B"/>
                </a:solidFill>
                <a:cs typeface="Calibri"/>
              </a:rPr>
              <a:t>All rides must be within the </a:t>
            </a:r>
            <a:r>
              <a:rPr lang="en-US" sz="2400" dirty="0">
                <a:solidFill>
                  <a:srgbClr val="2B2B2B"/>
                </a:solidFill>
                <a:cs typeface="Calibri"/>
                <a:hlinkClick r:id="rId2"/>
              </a:rPr>
              <a:t>Disability Shuttle/</a:t>
            </a:r>
            <a:r>
              <a:rPr lang="en-US" sz="2400" dirty="0" err="1">
                <a:solidFill>
                  <a:srgbClr val="2B2B2B"/>
                </a:solidFill>
                <a:cs typeface="Calibri"/>
                <a:hlinkClick r:id="rId2"/>
              </a:rPr>
              <a:t>SafeRider</a:t>
            </a:r>
            <a:r>
              <a:rPr lang="en-US" sz="2400" dirty="0">
                <a:solidFill>
                  <a:srgbClr val="2B2B2B"/>
                </a:solidFill>
                <a:cs typeface="Calibri"/>
                <a:hlinkClick r:id="rId2"/>
              </a:rPr>
              <a:t> boundaries</a:t>
            </a:r>
            <a:r>
              <a:rPr lang="en-US" sz="2400" dirty="0">
                <a:solidFill>
                  <a:srgbClr val="2B2B2B"/>
                </a:solidFill>
                <a:cs typeface="Calibri"/>
              </a:rPr>
              <a:t>.</a:t>
            </a:r>
          </a:p>
          <a:p>
            <a:pPr marL="960120" lvl="1"/>
            <a:r>
              <a:rPr lang="en-US" sz="2400" dirty="0">
                <a:solidFill>
                  <a:srgbClr val="2B2B2B"/>
                </a:solidFill>
                <a:cs typeface="Calibri"/>
              </a:rPr>
              <a:t>To determine if your rides are within the designated boundaries, please submit the </a:t>
            </a:r>
            <a:r>
              <a:rPr lang="en-US" sz="2400" dirty="0">
                <a:solidFill>
                  <a:srgbClr val="2B2B2B"/>
                </a:solidFill>
                <a:cs typeface="Calibri"/>
                <a:hlinkClick r:id="rId3"/>
              </a:rPr>
              <a:t>Disability Shuttle Eligibility Form</a:t>
            </a:r>
            <a:r>
              <a:rPr lang="en-US" sz="2400" dirty="0">
                <a:solidFill>
                  <a:srgbClr val="2B2B2B"/>
                </a:solidFill>
                <a:cs typeface="Calibri"/>
              </a:rPr>
              <a:t>.</a:t>
            </a:r>
          </a:p>
          <a:p>
            <a:pPr marL="205740" indent="0" algn="ctr">
              <a:buNone/>
            </a:pPr>
            <a:r>
              <a:rPr lang="en-US" dirty="0">
                <a:solidFill>
                  <a:srgbClr val="2B2B2B"/>
                </a:solidFill>
                <a:cs typeface="Calibri"/>
              </a:rPr>
              <a:t>Contact </a:t>
            </a:r>
            <a:r>
              <a:rPr lang="en-US" dirty="0">
                <a:solidFill>
                  <a:srgbClr val="2B2B2B"/>
                </a:solidFill>
                <a:cs typeface="Calibri"/>
                <a:hlinkClick r:id="rId4"/>
              </a:rPr>
              <a:t>Disability Resources and Services</a:t>
            </a:r>
            <a:r>
              <a:rPr lang="en-US" dirty="0">
                <a:solidFill>
                  <a:srgbClr val="2B2B2B"/>
                </a:solidFill>
                <a:cs typeface="Calibri"/>
              </a:rPr>
              <a:t> at </a:t>
            </a:r>
            <a:br>
              <a:rPr lang="en-US" dirty="0">
                <a:solidFill>
                  <a:srgbClr val="2B2B2B"/>
                </a:solidFill>
                <a:cs typeface="Calibri"/>
              </a:rPr>
            </a:br>
            <a:r>
              <a:rPr lang="en-US" sz="2400" dirty="0">
                <a:solidFill>
                  <a:srgbClr val="2B2B2B"/>
                </a:solidFill>
                <a:cs typeface="Calibri"/>
              </a:rPr>
              <a:t>(412) 628-7890 if you have any questions. 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8178850" cy="515722"/>
          </a:xfrm>
        </p:spPr>
        <p:txBody>
          <a:bodyPr/>
          <a:lstStyle/>
          <a:p>
            <a:r>
              <a:rPr lang="en-US" sz="3200" dirty="0">
                <a:ea typeface="+mj-lt"/>
                <a:cs typeface="+mj-lt"/>
              </a:rPr>
              <a:t>Shuttles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4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BECA-E0EE-5843-A53B-B2F30C77D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12251"/>
            <a:ext cx="6858000" cy="70825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6557D-8A73-17B3-21B6-E93CE82EB34F}"/>
              </a:ext>
            </a:extLst>
          </p:cNvPr>
          <p:cNvSpPr txBox="1"/>
          <p:nvPr/>
        </p:nvSpPr>
        <p:spPr>
          <a:xfrm>
            <a:off x="1041622" y="1812897"/>
            <a:ext cx="38802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Calibri" panose="020F0502020204030204"/>
              </a:rPr>
              <a:t>Mobility Services is here to help!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Phone: 412-624-4034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Email: </a:t>
            </a:r>
            <a:r>
              <a:rPr lang="en-US" sz="1800" dirty="0">
                <a:solidFill>
                  <a:schemeClr val="bg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Parking@bc.pitt.edu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Commuting@bc.pitt.edu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Website: </a:t>
            </a:r>
            <a:r>
              <a:rPr lang="en-US" sz="18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pts.pitt.edu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instagram icon logo symbol 24170870 PNG">
            <a:extLst>
              <a:ext uri="{FF2B5EF4-FFF2-40B4-BE49-F238E27FC236}">
                <a16:creationId xmlns:a16="http://schemas.microsoft.com/office/drawing/2014/main" id="{58F3320E-0E3E-B78A-AA81-9AC7C1644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200" y="1812897"/>
            <a:ext cx="536303" cy="525685"/>
          </a:xfrm>
          <a:prstGeom prst="rect">
            <a:avLst/>
          </a:prstGeom>
        </p:spPr>
      </p:pic>
      <p:pic>
        <p:nvPicPr>
          <p:cNvPr id="8" name="Picture 7" descr="A Guide to Using Social Media Logos in Advertising - Quality Logo Products">
            <a:extLst>
              <a:ext uri="{FF2B5EF4-FFF2-40B4-BE49-F238E27FC236}">
                <a16:creationId xmlns:a16="http://schemas.microsoft.com/office/drawing/2014/main" id="{CB0189BA-5534-F65E-189C-7EE057A238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87" r="11688" b="-599"/>
          <a:stretch/>
        </p:blipFill>
        <p:spPr>
          <a:xfrm>
            <a:off x="5736885" y="2571750"/>
            <a:ext cx="573195" cy="560101"/>
          </a:xfrm>
          <a:prstGeom prst="rect">
            <a:avLst/>
          </a:prstGeom>
        </p:spPr>
      </p:pic>
      <p:pic>
        <p:nvPicPr>
          <p:cNvPr id="9" name="Picture 8" descr="Musk rushes out new Twitter logo—it's just an X that someone tweeted at him  | Ars Technica">
            <a:extLst>
              <a:ext uri="{FF2B5EF4-FFF2-40B4-BE49-F238E27FC236}">
                <a16:creationId xmlns:a16="http://schemas.microsoft.com/office/drawing/2014/main" id="{A71C8FFA-3B1F-B362-8622-958916D00D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11" t="23899" r="35714" b="25157"/>
          <a:stretch/>
        </p:blipFill>
        <p:spPr>
          <a:xfrm>
            <a:off x="5779074" y="3372833"/>
            <a:ext cx="490778" cy="556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C06066-3939-D7E6-56B1-447314CE2AAB}"/>
              </a:ext>
            </a:extLst>
          </p:cNvPr>
          <p:cNvSpPr txBox="1"/>
          <p:nvPr/>
        </p:nvSpPr>
        <p:spPr>
          <a:xfrm>
            <a:off x="6543923" y="1812897"/>
            <a:ext cx="1614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@PittMobility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@PittMobility</a:t>
            </a:r>
            <a:endParaRPr lang="en-US" sz="18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@PittMobility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42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BECA-E0EE-5843-A53B-B2F30C77D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0969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84048"/>
            <a:ext cx="5099152" cy="883968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cs typeface="Calibri Light" panose="020F0302020204030204"/>
              </a:rPr>
              <a:t>Parking Permits for Employees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30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38758"/>
            <a:ext cx="7886700" cy="3389139"/>
          </a:xfrm>
        </p:spPr>
        <p:txBody>
          <a:bodyPr/>
          <a:lstStyle/>
          <a:p>
            <a:r>
              <a:rPr lang="en-US" dirty="0">
                <a:cs typeface="Calibri"/>
                <a:hlinkClick r:id="rId2"/>
              </a:rPr>
              <a:t>Apply online</a:t>
            </a:r>
            <a:r>
              <a:rPr lang="en-US" dirty="0">
                <a:cs typeface="Calibri"/>
              </a:rPr>
              <a:t> for a parking permit or contact the Parking Services Office at (412) 624-4034.</a:t>
            </a:r>
          </a:p>
          <a:p>
            <a:r>
              <a:rPr lang="en-US" dirty="0">
                <a:cs typeface="Calibri"/>
              </a:rPr>
              <a:t>When you apply for a permit, you may select up to three different </a:t>
            </a:r>
            <a:r>
              <a:rPr lang="en-US" dirty="0">
                <a:cs typeface="Calibri"/>
                <a:hlinkClick r:id="rId3"/>
              </a:rPr>
              <a:t>parking facilities</a:t>
            </a:r>
            <a:r>
              <a:rPr lang="en-US" dirty="0">
                <a:cs typeface="Calibri"/>
              </a:rPr>
              <a:t> as possible choices.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You will be added to the </a:t>
            </a:r>
            <a:r>
              <a:rPr lang="en-US" sz="2400" dirty="0">
                <a:cs typeface="Calibri"/>
                <a:hlinkClick r:id="rId4"/>
              </a:rPr>
              <a:t>waitlist</a:t>
            </a:r>
            <a:r>
              <a:rPr lang="en-US" sz="2400" dirty="0">
                <a:cs typeface="Calibri"/>
              </a:rPr>
              <a:t>.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Employees use automatic pre-tax, payroll deductions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Indoor garages: $106/month</a:t>
            </a:r>
            <a:endParaRPr lang="en-US" sz="2400" dirty="0">
              <a:ea typeface="Calibri"/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Outdoor lots: $98/month</a:t>
            </a:r>
            <a:endParaRPr lang="en-US" sz="2400" dirty="0">
              <a:ea typeface="Calibri"/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Electric vehicles: $115/month</a:t>
            </a:r>
            <a:endParaRPr lang="en-US" sz="2400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Permits for Employees</a:t>
            </a:r>
          </a:p>
        </p:txBody>
      </p:sp>
    </p:spTree>
    <p:extLst>
      <p:ext uri="{BB962C8B-B14F-4D97-AF65-F5344CB8AC3E}">
        <p14:creationId xmlns:p14="http://schemas.microsoft.com/office/powerpoint/2010/main" val="227677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38758"/>
            <a:ext cx="7886700" cy="3389139"/>
          </a:xfrm>
        </p:spPr>
        <p:txBody>
          <a:bodyPr/>
          <a:lstStyle/>
          <a:p>
            <a:r>
              <a:rPr lang="en-US" dirty="0">
                <a:cs typeface="Calibri"/>
              </a:rPr>
              <a:t>GN permits are available to employees who work shifts: </a:t>
            </a:r>
          </a:p>
          <a:p>
            <a:pPr lvl="1"/>
            <a:r>
              <a:rPr lang="en-US" sz="2400" dirty="0">
                <a:cs typeface="Calibri"/>
              </a:rPr>
              <a:t>2 PM - $78/month</a:t>
            </a:r>
            <a:endParaRPr lang="en-US" sz="2400" dirty="0">
              <a:ea typeface="Calibri"/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3 PM - $65/month</a:t>
            </a:r>
          </a:p>
          <a:p>
            <a:pPr lvl="1"/>
            <a:r>
              <a:rPr lang="en-US" sz="2400" dirty="0">
                <a:cs typeface="Calibri"/>
              </a:rPr>
              <a:t>5 PM - $60/month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Motorcycle permit - $29/semester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 algn="ctr">
              <a:buNone/>
            </a:pPr>
            <a:r>
              <a:rPr lang="en-US" sz="1800" i="1" dirty="0">
                <a:cs typeface="Calibri"/>
              </a:rPr>
              <a:t>Prices are subject to change. 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Permits for Employees</a:t>
            </a:r>
          </a:p>
        </p:txBody>
      </p:sp>
    </p:spTree>
    <p:extLst>
      <p:ext uri="{BB962C8B-B14F-4D97-AF65-F5344CB8AC3E}">
        <p14:creationId xmlns:p14="http://schemas.microsoft.com/office/powerpoint/2010/main" val="257151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38758"/>
            <a:ext cx="7886700" cy="3720694"/>
          </a:xfrm>
        </p:spPr>
        <p:txBody>
          <a:bodyPr/>
          <a:lstStyle/>
          <a:p>
            <a:pPr lvl="1"/>
            <a:r>
              <a:rPr lang="en-US" sz="2100" dirty="0">
                <a:ea typeface="+mn-lt"/>
                <a:cs typeface="+mn-lt"/>
              </a:rPr>
              <a:t>Can be shared between 2-3 people for a specific parking location. Only one of the permit holders may have a vehicle in their designated parking location at a time. </a:t>
            </a:r>
          </a:p>
          <a:p>
            <a:pPr lvl="1"/>
            <a:r>
              <a:rPr lang="en-US" sz="2100" dirty="0">
                <a:ea typeface="+mn-lt"/>
                <a:cs typeface="+mn-lt"/>
              </a:rPr>
              <a:t>The cost of the permit will be divided by the number of parkers sharing the permit.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100" dirty="0">
              <a:ea typeface="+mn-lt"/>
              <a:cs typeface="+mn-lt"/>
            </a:endParaRPr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Currently only offered at Soldiers and Sailors, OC, RA, A, </a:t>
            </a:r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and CC (Craig Hall). Must be a current permit holder for this program.</a:t>
            </a:r>
            <a:endParaRPr lang="en-US" dirty="0"/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Visit </a:t>
            </a:r>
            <a:r>
              <a:rPr lang="en-US" dirty="0">
                <a:ea typeface="+mn-lt"/>
                <a:cs typeface="+mn-lt"/>
                <a:hlinkClick r:id="rId2"/>
              </a:rPr>
              <a:t>pts.pitt.edu/shared-and-set-day-permits</a:t>
            </a:r>
            <a:r>
              <a:rPr lang="en-US" dirty="0">
                <a:ea typeface="+mn-lt"/>
                <a:cs typeface="+mn-lt"/>
              </a:rPr>
              <a:t> to learn more and request a Shared or Set-Day permit.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100" dirty="0">
              <a:ea typeface="+mn-lt"/>
              <a:cs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Permits</a:t>
            </a:r>
          </a:p>
        </p:txBody>
      </p:sp>
    </p:spTree>
    <p:extLst>
      <p:ext uri="{BB962C8B-B14F-4D97-AF65-F5344CB8AC3E}">
        <p14:creationId xmlns:p14="http://schemas.microsoft.com/office/powerpoint/2010/main" val="188611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38758"/>
            <a:ext cx="7886700" cy="3657600"/>
          </a:xfrm>
        </p:spPr>
        <p:txBody>
          <a:bodyPr/>
          <a:lstStyle/>
          <a:p>
            <a:pPr lvl="1"/>
            <a:r>
              <a:rPr lang="en-US" sz="2100" dirty="0">
                <a:ea typeface="+mn-lt"/>
                <a:cs typeface="+mn-lt"/>
              </a:rPr>
              <a:t>Allows you to park in your designated parking location on specific, set days. </a:t>
            </a:r>
          </a:p>
          <a:p>
            <a:pPr lvl="1"/>
            <a:r>
              <a:rPr lang="en-US" sz="2100" dirty="0">
                <a:ea typeface="+mn-lt"/>
                <a:cs typeface="+mn-lt"/>
              </a:rPr>
              <a:t>These permits will be offered based on the number of set days per week (either 2 or 3 days) that you are scheduled on campus.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400" dirty="0">
              <a:ea typeface="+mn-lt"/>
              <a:cs typeface="+mn-lt"/>
            </a:endParaRPr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Currently only offered at Soldiers and Sailors, OC, RA, A, </a:t>
            </a:r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and CC (Craig Hall). Must be a current permit holder for this program.</a:t>
            </a:r>
            <a:endParaRPr lang="en-US" dirty="0"/>
          </a:p>
          <a:p>
            <a:pPr marL="502920" lvl="1" indent="0" algn="ctr">
              <a:buNone/>
            </a:pPr>
            <a:r>
              <a:rPr lang="en-US" dirty="0">
                <a:ea typeface="+mn-lt"/>
                <a:cs typeface="+mn-lt"/>
              </a:rPr>
              <a:t>Visit </a:t>
            </a:r>
            <a:r>
              <a:rPr lang="en-US" dirty="0">
                <a:ea typeface="+mn-lt"/>
                <a:cs typeface="+mn-lt"/>
                <a:hlinkClick r:id="rId2"/>
              </a:rPr>
              <a:t>pts.pitt.edu/shared-and-set-day-permits</a:t>
            </a:r>
            <a:r>
              <a:rPr lang="en-US" dirty="0">
                <a:ea typeface="+mn-lt"/>
                <a:cs typeface="+mn-lt"/>
              </a:rPr>
              <a:t> to learn more and request a Shared or Set-Day permit.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Permits</a:t>
            </a:r>
          </a:p>
        </p:txBody>
      </p:sp>
    </p:spTree>
    <p:extLst>
      <p:ext uri="{BB962C8B-B14F-4D97-AF65-F5344CB8AC3E}">
        <p14:creationId xmlns:p14="http://schemas.microsoft.com/office/powerpoint/2010/main" val="170745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4D99407-0A10-C246-BFDD-696A90E7E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  <a:cs typeface="Calibri Light" panose="020F0302020204030204"/>
              </a:rPr>
              <a:t>Cash Parking on Campus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98E92-C88C-48BE-9F7B-5D02DC163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958291"/>
            <a:ext cx="8178851" cy="40745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Calibri"/>
              </a:rPr>
              <a:t>Cash parking is available on a first come, first serve basis.</a:t>
            </a:r>
          </a:p>
          <a:p>
            <a:r>
              <a:rPr lang="en-US" dirty="0">
                <a:cs typeface="Calibri"/>
              </a:rPr>
              <a:t>Garage:</a:t>
            </a:r>
          </a:p>
          <a:p>
            <a:pPr lvl="1"/>
            <a:r>
              <a:rPr lang="en-US" dirty="0">
                <a:cs typeface="Calibri"/>
              </a:rPr>
              <a:t>Soldiers &amp; Sailors (Lower Campus)</a:t>
            </a:r>
          </a:p>
          <a:p>
            <a:pPr lvl="2"/>
            <a:r>
              <a:rPr lang="en-US" sz="1800" dirty="0">
                <a:cs typeface="Calibri"/>
              </a:rPr>
              <a:t>Hourly rate (varies) until 4:00 PM – evening rate is $5.00 after 4:00 PM</a:t>
            </a:r>
          </a:p>
          <a:p>
            <a:r>
              <a:rPr lang="en-US" dirty="0">
                <a:cs typeface="Calibri"/>
              </a:rPr>
              <a:t>Outdoor Lots</a:t>
            </a:r>
          </a:p>
          <a:p>
            <a:pPr lvl="1"/>
            <a:r>
              <a:rPr lang="en-US" dirty="0">
                <a:cs typeface="Calibri"/>
              </a:rPr>
              <a:t>OC Lot (Upper Campus)</a:t>
            </a:r>
          </a:p>
          <a:p>
            <a:pPr lvl="2"/>
            <a:r>
              <a:rPr lang="en-US" sz="1800" dirty="0">
                <a:cs typeface="Calibri"/>
              </a:rPr>
              <a:t>$7.00 all day rate with Pitt ID </a:t>
            </a:r>
          </a:p>
          <a:p>
            <a:pPr lvl="2"/>
            <a:r>
              <a:rPr lang="en-US" sz="1800" dirty="0">
                <a:cs typeface="Calibri"/>
              </a:rPr>
              <a:t>$15.00 all day rate without Pitt ID</a:t>
            </a:r>
            <a:endParaRPr lang="en-US" sz="1800" dirty="0"/>
          </a:p>
          <a:p>
            <a:pPr marL="685800" lvl="2" indent="0">
              <a:buNone/>
            </a:pPr>
            <a:r>
              <a:rPr lang="en-US" sz="1800" dirty="0">
                <a:cs typeface="Calibri"/>
              </a:rPr>
              <a:t>Evening rate is $5.00 after 4:00 PM</a:t>
            </a:r>
            <a:endParaRPr lang="en-US" sz="1800" dirty="0"/>
          </a:p>
          <a:p>
            <a:pPr lvl="2"/>
            <a:r>
              <a:rPr lang="en-US" sz="1800" dirty="0">
                <a:cs typeface="Calibri"/>
              </a:rPr>
              <a:t>Panther Hollow (Lower Campus) – $5.00 daily rate</a:t>
            </a:r>
          </a:p>
          <a:p>
            <a:pPr marL="685800" lvl="2" indent="0" algn="ctr">
              <a:buNone/>
            </a:pPr>
            <a:r>
              <a:rPr lang="en-US" sz="1800" i="1" dirty="0">
                <a:cs typeface="Calibri"/>
              </a:rPr>
              <a:t>Rates are Subject to Change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273E5-47E6-47C3-B282-76F30B60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048"/>
            <a:ext cx="7886700" cy="515722"/>
          </a:xfrm>
        </p:spPr>
        <p:txBody>
          <a:bodyPr/>
          <a:lstStyle/>
          <a:p>
            <a:r>
              <a:rPr lang="en-US" dirty="0"/>
              <a:t>Cash Parking on Campus</a:t>
            </a:r>
          </a:p>
        </p:txBody>
      </p:sp>
    </p:spTree>
    <p:extLst>
      <p:ext uri="{BB962C8B-B14F-4D97-AF65-F5344CB8AC3E}">
        <p14:creationId xmlns:p14="http://schemas.microsoft.com/office/powerpoint/2010/main" val="1414382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0">
      <a:dk1>
        <a:srgbClr val="003493"/>
      </a:dk1>
      <a:lt1>
        <a:srgbClr val="FFFFFF"/>
      </a:lt1>
      <a:dk2>
        <a:srgbClr val="00205B"/>
      </a:dk2>
      <a:lt2>
        <a:srgbClr val="FFB71B"/>
      </a:lt2>
      <a:accent1>
        <a:srgbClr val="B48400"/>
      </a:accent1>
      <a:accent2>
        <a:srgbClr val="49C1E0"/>
      </a:accent2>
      <a:accent3>
        <a:srgbClr val="96989A"/>
      </a:accent3>
      <a:accent4>
        <a:srgbClr val="000000"/>
      </a:accent4>
      <a:accent5>
        <a:srgbClr val="DB5729"/>
      </a:accent5>
      <a:accent6>
        <a:srgbClr val="008163"/>
      </a:accent6>
      <a:hlink>
        <a:srgbClr val="0564D2"/>
      </a:hlink>
      <a:folHlink>
        <a:srgbClr val="0064B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d9d9ce2a-d384-48c5-94e9-9d6ff6af0f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EA1276B2CA5341A016D10FDE3836C0" ma:contentTypeVersion="4" ma:contentTypeDescription="Create a new document." ma:contentTypeScope="" ma:versionID="3bcff89cc42c8f0593f525bc8194cbf5">
  <xsd:schema xmlns:xsd="http://www.w3.org/2001/XMLSchema" xmlns:xs="http://www.w3.org/2001/XMLSchema" xmlns:p="http://schemas.microsoft.com/office/2006/metadata/properties" xmlns:ns2="d9d9ce2a-d384-48c5-94e9-9d6ff6af0f65" targetNamespace="http://schemas.microsoft.com/office/2006/metadata/properties" ma:root="true" ma:fieldsID="b821e3ebe3c8fde58643b0457bc106ec" ns2:_="">
    <xsd:import namespace="d9d9ce2a-d384-48c5-94e9-9d6ff6af0f65"/>
    <xsd:element name="properties">
      <xsd:complexType>
        <xsd:sequence>
          <xsd:element name="documentManagement">
            <xsd:complexType>
              <xsd:all>
                <xsd:element ref="ns2:Description" minOccurs="0"/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9ce2a-d384-48c5-94e9-9d6ff6af0f65" elementFormDefault="qualified">
    <xsd:import namespace="http://schemas.microsoft.com/office/2006/documentManagement/types"/>
    <xsd:import namespace="http://schemas.microsoft.com/office/infopath/2007/PartnerControls"/>
    <xsd:element name="Description" ma:index="8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9E5821-8243-47FD-AF80-B65E58AB37B7}">
  <ds:schemaRefs>
    <ds:schemaRef ds:uri="http://schemas.microsoft.com/office/2006/metadata/properties"/>
    <ds:schemaRef ds:uri="http://schemas.microsoft.com/office/infopath/2007/PartnerControls"/>
    <ds:schemaRef ds:uri="d9d9ce2a-d384-48c5-94e9-9d6ff6af0f65"/>
  </ds:schemaRefs>
</ds:datastoreItem>
</file>

<file path=customXml/itemProps2.xml><?xml version="1.0" encoding="utf-8"?>
<ds:datastoreItem xmlns:ds="http://schemas.openxmlformats.org/officeDocument/2006/customXml" ds:itemID="{88B7BFB1-1CAF-4855-8BDD-5FA91FF438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57C4D3-AB1D-464B-A191-3D2F0B061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9ce2a-d384-48c5-94e9-9d6ff6af0f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1852</TotalTime>
  <Words>1395</Words>
  <Application>Microsoft Office PowerPoint</Application>
  <PresentationFormat>On-screen Show (16:9)</PresentationFormat>
  <Paragraphs>162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Courier New</vt:lpstr>
      <vt:lpstr>Office Theme</vt:lpstr>
      <vt:lpstr>Mobility Services</vt:lpstr>
      <vt:lpstr>Contents</vt:lpstr>
      <vt:lpstr>Parking Permits for Employees</vt:lpstr>
      <vt:lpstr>Parking Permits for Employees</vt:lpstr>
      <vt:lpstr>Parking Permits for Employees</vt:lpstr>
      <vt:lpstr>Shared Permits</vt:lpstr>
      <vt:lpstr>Shared Permits</vt:lpstr>
      <vt:lpstr>Cash Parking on Campus</vt:lpstr>
      <vt:lpstr>Cash Parking on Campus</vt:lpstr>
      <vt:lpstr>ParkMobile Parking on Campus</vt:lpstr>
      <vt:lpstr>Cash Parking on Campus</vt:lpstr>
      <vt:lpstr>Motorist Assistance Program (MAP)</vt:lpstr>
      <vt:lpstr>Motorist Assistance Program (MAP)</vt:lpstr>
      <vt:lpstr>Carpooling</vt:lpstr>
      <vt:lpstr>Carpooling</vt:lpstr>
      <vt:lpstr>Vanpooling</vt:lpstr>
      <vt:lpstr>Vanpooling</vt:lpstr>
      <vt:lpstr>Bus, Light Rail, and Incline</vt:lpstr>
      <vt:lpstr>Bus, Light Rail, and Incline</vt:lpstr>
      <vt:lpstr>Park-n-Ride</vt:lpstr>
      <vt:lpstr>Biking</vt:lpstr>
      <vt:lpstr>Biking</vt:lpstr>
      <vt:lpstr>Biking</vt:lpstr>
      <vt:lpstr>Campus Shuttles</vt:lpstr>
      <vt:lpstr>Shuttles</vt:lpstr>
      <vt:lpstr>Shuttles</vt:lpstr>
      <vt:lpstr>Shuttles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Dudley, Jane</dc:creator>
  <cp:lastModifiedBy>Young, Caitlin Cade</cp:lastModifiedBy>
  <cp:revision>80</cp:revision>
  <cp:lastPrinted>2019-07-18T13:58:01Z</cp:lastPrinted>
  <dcterms:created xsi:type="dcterms:W3CDTF">2019-07-18T12:44:10Z</dcterms:created>
  <dcterms:modified xsi:type="dcterms:W3CDTF">2024-01-29T22:44:49Z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0x0101008EEA1276B2CA5341A016D10FDE3836C0</vt:lpwstr>
  </property>
</Properties>
</file>